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801600" cy="96012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Hj23A4vOY4UtLs1YJzCWzCEVj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189" autoAdjust="0"/>
    <p:restoredTop sz="94646"/>
  </p:normalViewPr>
  <p:slideViewPr>
    <p:cSldViewPr snapToGrid="0">
      <p:cViewPr>
        <p:scale>
          <a:sx n="100" d="100"/>
          <a:sy n="100" d="100"/>
        </p:scale>
        <p:origin x="1464" y="-136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Calibri"/>
              <a:buNone/>
              <a:defRPr sz="8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/>
            </a:lvl1pPr>
            <a:lvl2pPr lvl="1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None/>
              <a:defRPr sz="2520"/>
            </a:lvl3pPr>
            <a:lvl4pPr lvl="3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/>
            </a:lvl4pPr>
            <a:lvl5pPr lvl="4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/>
            </a:lvl5pPr>
            <a:lvl6pPr lvl="5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6pPr>
            <a:lvl7pPr lvl="6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7pPr>
            <a:lvl8pPr lvl="7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8pPr>
            <a:lvl9pPr lvl="8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358346" y="359288"/>
            <a:ext cx="12084908" cy="2007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358346" y="2555875"/>
            <a:ext cx="12084908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1"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dt" idx="10"/>
          </p:nvPr>
        </p:nvSpPr>
        <p:spPr>
          <a:xfrm>
            <a:off x="358346" y="8978810"/>
            <a:ext cx="2880360" cy="258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1" name="Google Shape;41;p5" descr="Une image contenant texte, Police, Graphique, graphisme&#10;&#10;Description générée automatiquement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89083" y="8905416"/>
            <a:ext cx="1554171" cy="3316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24">
          <p15:clr>
            <a:srgbClr val="F26B43"/>
          </p15:clr>
        </p15:guide>
        <p15:guide id="2" pos="40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ormation-continue@dfca.parisnanterre.f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vae@liste.parisnanterre.fr" TargetMode="External"/><Relationship Id="rId4" Type="http://schemas.openxmlformats.org/officeDocument/2006/relationships/hyperlink" Target="mailto:contact@cfa.parisnanterre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oogle Shape;73;p1">
            <a:extLst>
              <a:ext uri="{FF2B5EF4-FFF2-40B4-BE49-F238E27FC236}">
                <a16:creationId xmlns:a16="http://schemas.microsoft.com/office/drawing/2014/main" id="{318C7B7B-AA1F-BDF9-AA87-BCDAC82F0D5A}"/>
              </a:ext>
            </a:extLst>
          </p:cNvPr>
          <p:cNvCxnSpPr>
            <a:stCxn id="44" idx="2"/>
          </p:cNvCxnSpPr>
          <p:nvPr/>
        </p:nvCxnSpPr>
        <p:spPr>
          <a:xfrm>
            <a:off x="9950115" y="3584693"/>
            <a:ext cx="0" cy="362184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31" name="Google Shape;74;p1">
            <a:extLst>
              <a:ext uri="{FF2B5EF4-FFF2-40B4-BE49-F238E27FC236}">
                <a16:creationId xmlns:a16="http://schemas.microsoft.com/office/drawing/2014/main" id="{96AC7B21-E8C5-2107-9FDA-8452004B6DCB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6305888" y="2081416"/>
            <a:ext cx="0" cy="230474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58534B6E-9F8E-F75B-FB6C-B99A76DC0CBA}"/>
              </a:ext>
            </a:extLst>
          </p:cNvPr>
          <p:cNvSpPr txBox="1"/>
          <p:nvPr/>
        </p:nvSpPr>
        <p:spPr>
          <a:xfrm>
            <a:off x="798022" y="349135"/>
            <a:ext cx="11015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DIRECTION FORMATION CONTINUE &amp; ALTERNANCE</a:t>
            </a:r>
          </a:p>
          <a:p>
            <a:pPr algn="ctr"/>
            <a:r>
              <a:rPr lang="fr-FR" sz="2400" b="1" dirty="0"/>
              <a:t>(DFCA)</a:t>
            </a:r>
          </a:p>
        </p:txBody>
      </p:sp>
      <p:cxnSp>
        <p:nvCxnSpPr>
          <p:cNvPr id="48" name="Google Shape;75;p1">
            <a:extLst>
              <a:ext uri="{FF2B5EF4-FFF2-40B4-BE49-F238E27FC236}">
                <a16:creationId xmlns:a16="http://schemas.microsoft.com/office/drawing/2014/main" id="{052C2A88-F6DC-9D5D-5325-87BBCA22AD4F}"/>
              </a:ext>
            </a:extLst>
          </p:cNvPr>
          <p:cNvCxnSpPr>
            <a:cxnSpLocks/>
            <a:endCxn id="100" idx="2"/>
          </p:cNvCxnSpPr>
          <p:nvPr/>
        </p:nvCxnSpPr>
        <p:spPr>
          <a:xfrm flipV="1">
            <a:off x="9944095" y="2088162"/>
            <a:ext cx="3163" cy="509754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pic>
        <p:nvPicPr>
          <p:cNvPr id="65" name="Image 64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F8CCB1F0-0CBA-A498-2D32-0BEDB6DEB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0903" y="8494537"/>
            <a:ext cx="2291923" cy="490330"/>
          </a:xfrm>
          <a:prstGeom prst="rect">
            <a:avLst/>
          </a:prstGeom>
        </p:spPr>
      </p:pic>
      <p:cxnSp>
        <p:nvCxnSpPr>
          <p:cNvPr id="79" name="Google Shape;75;p1">
            <a:extLst>
              <a:ext uri="{FF2B5EF4-FFF2-40B4-BE49-F238E27FC236}">
                <a16:creationId xmlns:a16="http://schemas.microsoft.com/office/drawing/2014/main" id="{6D8E3AF1-7294-DDC4-2DE7-4028E1DE065D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7848367" y="2597916"/>
            <a:ext cx="2095728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11" name="ZoneTexte 110"/>
          <p:cNvSpPr txBox="1"/>
          <p:nvPr/>
        </p:nvSpPr>
        <p:spPr>
          <a:xfrm>
            <a:off x="11719560" y="191386"/>
            <a:ext cx="723266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fr-FR" sz="800" i="1" dirty="0" smtClean="0"/>
              <a:t>01,12,2025</a:t>
            </a:r>
            <a:endParaRPr lang="fr-FR" sz="800" i="1" dirty="0"/>
          </a:p>
        </p:txBody>
      </p:sp>
      <p:cxnSp>
        <p:nvCxnSpPr>
          <p:cNvPr id="68" name="Connecteur droit 67"/>
          <p:cNvCxnSpPr/>
          <p:nvPr/>
        </p:nvCxnSpPr>
        <p:spPr>
          <a:xfrm flipH="1">
            <a:off x="2152891" y="4293032"/>
            <a:ext cx="1" cy="12740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Google Shape;74;p1">
            <a:extLst>
              <a:ext uri="{FF2B5EF4-FFF2-40B4-BE49-F238E27FC236}">
                <a16:creationId xmlns:a16="http://schemas.microsoft.com/office/drawing/2014/main" id="{96AC7B21-E8C5-2107-9FDA-8452004B6DCB}"/>
              </a:ext>
            </a:extLst>
          </p:cNvPr>
          <p:cNvCxnSpPr>
            <a:stCxn id="6" idx="2"/>
            <a:endCxn id="194" idx="0"/>
          </p:cNvCxnSpPr>
          <p:nvPr/>
        </p:nvCxnSpPr>
        <p:spPr>
          <a:xfrm flipH="1">
            <a:off x="6305887" y="2883942"/>
            <a:ext cx="1" cy="905505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54" name="Connecteur droit 153"/>
          <p:cNvCxnSpPr/>
          <p:nvPr/>
        </p:nvCxnSpPr>
        <p:spPr>
          <a:xfrm flipH="1">
            <a:off x="10591575" y="4329732"/>
            <a:ext cx="1" cy="12740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/>
          <p:cNvCxnSpPr/>
          <p:nvPr/>
        </p:nvCxnSpPr>
        <p:spPr>
          <a:xfrm flipH="1">
            <a:off x="8677679" y="4377112"/>
            <a:ext cx="1" cy="12740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155"/>
          <p:cNvCxnSpPr/>
          <p:nvPr/>
        </p:nvCxnSpPr>
        <p:spPr>
          <a:xfrm flipH="1">
            <a:off x="6577173" y="4313411"/>
            <a:ext cx="1" cy="12740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156"/>
          <p:cNvCxnSpPr/>
          <p:nvPr/>
        </p:nvCxnSpPr>
        <p:spPr>
          <a:xfrm flipH="1">
            <a:off x="4351963" y="4361499"/>
            <a:ext cx="1" cy="12740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ZoneTexte 179">
            <a:extLst>
              <a:ext uri="{FF2B5EF4-FFF2-40B4-BE49-F238E27FC236}">
                <a16:creationId xmlns:a16="http://schemas.microsoft.com/office/drawing/2014/main" id="{C006BFFA-472B-4D70-67FE-C985BDD558CB}"/>
              </a:ext>
            </a:extLst>
          </p:cNvPr>
          <p:cNvSpPr txBox="1"/>
          <p:nvPr/>
        </p:nvSpPr>
        <p:spPr>
          <a:xfrm>
            <a:off x="1143504" y="9063106"/>
            <a:ext cx="1224000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11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Légende</a:t>
            </a:r>
          </a:p>
        </p:txBody>
      </p:sp>
      <p:sp>
        <p:nvSpPr>
          <p:cNvPr id="182" name="ZoneTexte 181">
            <a:extLst>
              <a:ext uri="{FF2B5EF4-FFF2-40B4-BE49-F238E27FC236}">
                <a16:creationId xmlns:a16="http://schemas.microsoft.com/office/drawing/2014/main" id="{5FB48769-3D29-D34F-3725-8620565C4391}"/>
              </a:ext>
            </a:extLst>
          </p:cNvPr>
          <p:cNvSpPr txBox="1"/>
          <p:nvPr/>
        </p:nvSpPr>
        <p:spPr>
          <a:xfrm>
            <a:off x="2113252" y="9065554"/>
            <a:ext cx="1156097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Lien </a:t>
            </a:r>
          </a:p>
          <a:p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hiérarchique</a:t>
            </a:r>
          </a:p>
        </p:txBody>
      </p:sp>
      <p:sp>
        <p:nvSpPr>
          <p:cNvPr id="183" name="ZoneTexte 182">
            <a:extLst>
              <a:ext uri="{FF2B5EF4-FFF2-40B4-BE49-F238E27FC236}">
                <a16:creationId xmlns:a16="http://schemas.microsoft.com/office/drawing/2014/main" id="{13A67168-9815-2774-4B56-DA33B5BEA042}"/>
              </a:ext>
            </a:extLst>
          </p:cNvPr>
          <p:cNvSpPr txBox="1"/>
          <p:nvPr/>
        </p:nvSpPr>
        <p:spPr>
          <a:xfrm>
            <a:off x="3292044" y="9065554"/>
            <a:ext cx="1223998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Lien </a:t>
            </a:r>
          </a:p>
          <a:p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fonctionnel</a:t>
            </a:r>
          </a:p>
        </p:txBody>
      </p:sp>
      <p:cxnSp>
        <p:nvCxnSpPr>
          <p:cNvPr id="184" name="Connecteur droit avec flèche 183">
            <a:extLst>
              <a:ext uri="{FF2B5EF4-FFF2-40B4-BE49-F238E27FC236}">
                <a16:creationId xmlns:a16="http://schemas.microsoft.com/office/drawing/2014/main" id="{CA4EDCE2-6F61-EB2C-609F-AABB61F9FF17}"/>
              </a:ext>
            </a:extLst>
          </p:cNvPr>
          <p:cNvCxnSpPr>
            <a:cxnSpLocks/>
          </p:cNvCxnSpPr>
          <p:nvPr/>
        </p:nvCxnSpPr>
        <p:spPr>
          <a:xfrm flipH="1">
            <a:off x="3321844" y="9158288"/>
            <a:ext cx="4762" cy="256313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48;p1">
            <a:extLst>
              <a:ext uri="{FF2B5EF4-FFF2-40B4-BE49-F238E27FC236}">
                <a16:creationId xmlns:a16="http://schemas.microsoft.com/office/drawing/2014/main" id="{FF1AE0CE-4A1B-6817-8FBA-AFCD2F22A78F}"/>
              </a:ext>
            </a:extLst>
          </p:cNvPr>
          <p:cNvSpPr txBox="1"/>
          <p:nvPr/>
        </p:nvSpPr>
        <p:spPr>
          <a:xfrm>
            <a:off x="4763408" y="1309309"/>
            <a:ext cx="3084959" cy="772107"/>
          </a:xfrm>
          <a:prstGeom prst="rect">
            <a:avLst/>
          </a:prstGeom>
          <a:noFill/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lvl="0" algn="ctr">
              <a:buSzPts val="1200"/>
            </a:pPr>
            <a:r>
              <a:rPr lang="fr-FR" sz="1200" b="1" dirty="0">
                <a:solidFill>
                  <a:schemeClr val="dk1"/>
                </a:solidFill>
              </a:rPr>
              <a:t>DGS Adjoint</a:t>
            </a:r>
          </a:p>
          <a:p>
            <a:pPr lvl="0" algn="ctr">
              <a:buSzPts val="1200"/>
            </a:pPr>
            <a:r>
              <a:rPr lang="fr-FR" sz="1200" b="1" dirty="0">
                <a:solidFill>
                  <a:schemeClr val="dk1"/>
                </a:solidFill>
              </a:rPr>
              <a:t> Formation et Vie étudiante</a:t>
            </a:r>
          </a:p>
          <a:p>
            <a:pPr lvl="0" algn="ctr">
              <a:buSzPts val="1200"/>
            </a:pPr>
            <a:r>
              <a:rPr lang="fr-FR" sz="1100" dirty="0">
                <a:solidFill>
                  <a:schemeClr val="dk1"/>
                </a:solidFill>
              </a:rPr>
              <a:t>Mathias GUERIN</a:t>
            </a:r>
            <a:endParaRPr sz="11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6" name="Google Shape;49;p1">
            <a:extLst>
              <a:ext uri="{FF2B5EF4-FFF2-40B4-BE49-F238E27FC236}">
                <a16:creationId xmlns:a16="http://schemas.microsoft.com/office/drawing/2014/main" id="{628F9CA4-A1AF-0E1F-B1A3-CAD542781EAC}"/>
              </a:ext>
            </a:extLst>
          </p:cNvPr>
          <p:cNvSpPr txBox="1"/>
          <p:nvPr/>
        </p:nvSpPr>
        <p:spPr>
          <a:xfrm>
            <a:off x="4763408" y="2311890"/>
            <a:ext cx="3084959" cy="572052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Directrice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1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Emmanuelle LEMOINE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1143504" y="2994471"/>
            <a:ext cx="3036313" cy="572052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>
                <a:solidFill>
                  <a:schemeClr val="dk1"/>
                </a:solidFill>
              </a:rPr>
              <a:t>Assistante de direction</a:t>
            </a:r>
            <a:endParaRPr sz="12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100" b="0" i="0" u="none" strike="noStrike" cap="none" dirty="0">
                <a:solidFill>
                  <a:schemeClr val="dk1"/>
                </a:solidFill>
                <a:sym typeface="Arial"/>
              </a:rPr>
              <a:t>Patricia PADOVANI</a:t>
            </a:r>
            <a:endParaRPr sz="11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44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8431958" y="2997252"/>
            <a:ext cx="3036313" cy="587441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900"/>
              <a:buNone/>
              <a:defRPr sz="1200" b="1">
                <a:solidFill>
                  <a:schemeClr val="dk1"/>
                </a:solidFill>
              </a:defRPr>
            </a:lvl1pPr>
          </a:lstStyle>
          <a:p>
            <a:pPr>
              <a:buSzPts val="1200"/>
            </a:pPr>
            <a:r>
              <a:rPr lang="fr-FR" dirty="0"/>
              <a:t>Directeur adjoint</a:t>
            </a:r>
            <a:endParaRPr dirty="0"/>
          </a:p>
          <a:p>
            <a:r>
              <a:rPr lang="fr-FR" sz="1100" b="0" dirty="0"/>
              <a:t>Antoine BARDAILLE</a:t>
            </a:r>
            <a:endParaRPr sz="1100" b="0" dirty="0"/>
          </a:p>
        </p:txBody>
      </p:sp>
      <p:sp>
        <p:nvSpPr>
          <p:cNvPr id="194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1143504" y="3789447"/>
            <a:ext cx="10324766" cy="572052"/>
          </a:xfrm>
          <a:prstGeom prst="rect">
            <a:avLst/>
          </a:prstGeom>
          <a:solidFill>
            <a:schemeClr val="bg1"/>
          </a:solidFill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lvl="0" algn="ctr">
              <a:buSzPts val="1200"/>
            </a:pPr>
            <a:r>
              <a:rPr lang="fr-FR" sz="1200" b="1" dirty="0">
                <a:solidFill>
                  <a:schemeClr val="dk1"/>
                </a:solidFill>
              </a:rPr>
              <a:t>Reprise d’études, Alternance, Ingénierie de formation &amp; Validation des acquis (RAIV)</a:t>
            </a:r>
          </a:p>
          <a:p>
            <a:pPr algn="ctr">
              <a:buSzPts val="1200"/>
            </a:pPr>
            <a:r>
              <a:rPr lang="fr-FR" sz="1100" dirty="0" smtClean="0">
                <a:solidFill>
                  <a:schemeClr val="dk1"/>
                </a:solidFill>
                <a:hlinkClick r:id="rId3"/>
              </a:rPr>
              <a:t>formation-continue@dfca.parisnanterre.fr</a:t>
            </a:r>
            <a:r>
              <a:rPr lang="fr-FR" sz="1100" dirty="0" smtClean="0">
                <a:solidFill>
                  <a:schemeClr val="dk1"/>
                </a:solidFill>
              </a:rPr>
              <a:t>  </a:t>
            </a:r>
            <a:r>
              <a:rPr lang="fr-FR" sz="1100">
                <a:solidFill>
                  <a:schemeClr val="dk1"/>
                </a:solidFill>
              </a:rPr>
              <a:t>-  </a:t>
            </a:r>
            <a:r>
              <a:rPr lang="fr-FR" sz="1100" smtClean="0">
                <a:solidFill>
                  <a:schemeClr val="dk1"/>
                </a:solidFill>
                <a:hlinkClick r:id="rId4"/>
              </a:rPr>
              <a:t>contact@cfa.parisnanterre.fr</a:t>
            </a:r>
            <a:endParaRPr lang="fr-FR" sz="1100" dirty="0">
              <a:solidFill>
                <a:schemeClr val="dk1"/>
              </a:solidFill>
            </a:endParaRPr>
          </a:p>
        </p:txBody>
      </p:sp>
      <p:sp>
        <p:nvSpPr>
          <p:cNvPr id="71" name="Google Shape;65;p1">
            <a:extLst>
              <a:ext uri="{FF2B5EF4-FFF2-40B4-BE49-F238E27FC236}">
                <a16:creationId xmlns:a16="http://schemas.microsoft.com/office/drawing/2014/main" id="{F57D56F7-EF76-4557-317B-803344745D0F}"/>
              </a:ext>
            </a:extLst>
          </p:cNvPr>
          <p:cNvSpPr txBox="1"/>
          <p:nvPr/>
        </p:nvSpPr>
        <p:spPr>
          <a:xfrm>
            <a:off x="1143504" y="4651750"/>
            <a:ext cx="2018775" cy="556664"/>
          </a:xfrm>
          <a:prstGeom prst="rect">
            <a:avLst/>
          </a:prstGeom>
          <a:solidFill>
            <a:schemeClr val="bg1"/>
          </a:solidFill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200"/>
            </a:pPr>
            <a:r>
              <a:rPr lang="fr-FR" sz="1100" b="1" dirty="0">
                <a:solidFill>
                  <a:schemeClr val="dk1"/>
                </a:solidFill>
              </a:rPr>
              <a:t>Accompagnement et suivi administratif </a:t>
            </a:r>
            <a:r>
              <a:rPr lang="fr-FR" sz="1100" b="1" dirty="0" smtClean="0">
                <a:solidFill>
                  <a:schemeClr val="dk1"/>
                </a:solidFill>
              </a:rPr>
              <a:t>des </a:t>
            </a:r>
            <a:r>
              <a:rPr lang="fr-FR" sz="1100" b="1" dirty="0">
                <a:solidFill>
                  <a:schemeClr val="dk1"/>
                </a:solidFill>
              </a:rPr>
              <a:t>publics</a:t>
            </a:r>
          </a:p>
        </p:txBody>
      </p:sp>
      <p:sp>
        <p:nvSpPr>
          <p:cNvPr id="73" name="Google Shape;65;p1">
            <a:extLst>
              <a:ext uri="{FF2B5EF4-FFF2-40B4-BE49-F238E27FC236}">
                <a16:creationId xmlns:a16="http://schemas.microsoft.com/office/drawing/2014/main" id="{F57D56F7-EF76-4557-317B-803344745D0F}"/>
              </a:ext>
            </a:extLst>
          </p:cNvPr>
          <p:cNvSpPr txBox="1"/>
          <p:nvPr/>
        </p:nvSpPr>
        <p:spPr>
          <a:xfrm>
            <a:off x="3321844" y="4661739"/>
            <a:ext cx="2083077" cy="556664"/>
          </a:xfrm>
          <a:prstGeom prst="rect">
            <a:avLst/>
          </a:prstGeom>
          <a:solidFill>
            <a:schemeClr val="bg1"/>
          </a:solidFill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/>
            <a:r>
              <a:rPr lang="fr-FR" sz="1100" b="1" dirty="0"/>
              <a:t>Ingénierie et développement </a:t>
            </a:r>
          </a:p>
          <a:p>
            <a:pPr algn="ctr"/>
            <a:r>
              <a:rPr lang="fr-FR" sz="1100" b="1" dirty="0"/>
              <a:t>de la formation professionnelle</a:t>
            </a:r>
          </a:p>
        </p:txBody>
      </p:sp>
      <p:sp>
        <p:nvSpPr>
          <p:cNvPr id="74" name="Google Shape;65;p1">
            <a:extLst>
              <a:ext uri="{FF2B5EF4-FFF2-40B4-BE49-F238E27FC236}">
                <a16:creationId xmlns:a16="http://schemas.microsoft.com/office/drawing/2014/main" id="{F57D56F7-EF76-4557-317B-803344745D0F}"/>
              </a:ext>
            </a:extLst>
          </p:cNvPr>
          <p:cNvSpPr txBox="1"/>
          <p:nvPr/>
        </p:nvSpPr>
        <p:spPr>
          <a:xfrm>
            <a:off x="5564486" y="4661797"/>
            <a:ext cx="2083077" cy="556664"/>
          </a:xfrm>
          <a:prstGeom prst="rect">
            <a:avLst/>
          </a:prstGeom>
          <a:solidFill>
            <a:schemeClr val="bg1"/>
          </a:solidFill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/>
            <a:r>
              <a:rPr lang="fr-FR" sz="1100" b="1" dirty="0"/>
              <a:t>Validation des acquis</a:t>
            </a:r>
          </a:p>
          <a:p>
            <a:pPr algn="ctr"/>
            <a:r>
              <a:rPr lang="fr-FR" sz="1100" dirty="0">
                <a:hlinkClick r:id="rId5"/>
              </a:rPr>
              <a:t>vae@dfca.parisnanterre.fr</a:t>
            </a:r>
            <a:endParaRPr lang="fr-FR" sz="1100" dirty="0"/>
          </a:p>
        </p:txBody>
      </p:sp>
      <p:sp>
        <p:nvSpPr>
          <p:cNvPr id="75" name="Google Shape;65;p1">
            <a:extLst>
              <a:ext uri="{FF2B5EF4-FFF2-40B4-BE49-F238E27FC236}">
                <a16:creationId xmlns:a16="http://schemas.microsoft.com/office/drawing/2014/main" id="{F57D56F7-EF76-4557-317B-803344745D0F}"/>
              </a:ext>
            </a:extLst>
          </p:cNvPr>
          <p:cNvSpPr txBox="1"/>
          <p:nvPr/>
        </p:nvSpPr>
        <p:spPr>
          <a:xfrm>
            <a:off x="7807657" y="4648807"/>
            <a:ext cx="1783770" cy="556664"/>
          </a:xfrm>
          <a:prstGeom prst="rect">
            <a:avLst/>
          </a:prstGeom>
          <a:solidFill>
            <a:schemeClr val="bg1"/>
          </a:solidFill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/>
            <a:r>
              <a:rPr lang="fr-FR" sz="1100" b="1" dirty="0"/>
              <a:t>Gestion financière et </a:t>
            </a:r>
          </a:p>
          <a:p>
            <a:pPr algn="ctr"/>
            <a:r>
              <a:rPr lang="fr-FR" sz="1100" b="1" dirty="0"/>
              <a:t>contrôle interne</a:t>
            </a:r>
          </a:p>
        </p:txBody>
      </p:sp>
      <p:sp>
        <p:nvSpPr>
          <p:cNvPr id="76" name="Google Shape;65;p1">
            <a:extLst>
              <a:ext uri="{FF2B5EF4-FFF2-40B4-BE49-F238E27FC236}">
                <a16:creationId xmlns:a16="http://schemas.microsoft.com/office/drawing/2014/main" id="{F57D56F7-EF76-4557-317B-803344745D0F}"/>
              </a:ext>
            </a:extLst>
          </p:cNvPr>
          <p:cNvSpPr txBox="1"/>
          <p:nvPr/>
        </p:nvSpPr>
        <p:spPr>
          <a:xfrm>
            <a:off x="9751520" y="4648807"/>
            <a:ext cx="1711037" cy="556664"/>
          </a:xfrm>
          <a:prstGeom prst="rect">
            <a:avLst/>
          </a:prstGeom>
          <a:solidFill>
            <a:schemeClr val="bg1"/>
          </a:solidFill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/>
            <a:r>
              <a:rPr lang="fr-FR" sz="1100" b="1" dirty="0"/>
              <a:t>Communication et</a:t>
            </a:r>
          </a:p>
          <a:p>
            <a:pPr algn="ctr"/>
            <a:r>
              <a:rPr lang="fr-FR" sz="1100" b="1" dirty="0"/>
              <a:t>webmarketing </a:t>
            </a:r>
          </a:p>
        </p:txBody>
      </p:sp>
      <p:sp>
        <p:nvSpPr>
          <p:cNvPr id="165" name="Google Shape;55;p1">
            <a:extLst>
              <a:ext uri="{FF2B5EF4-FFF2-40B4-BE49-F238E27FC236}">
                <a16:creationId xmlns:a16="http://schemas.microsoft.com/office/drawing/2014/main" id="{5E154DB9-7BF3-1A7F-E9DF-F72319BF3721}"/>
              </a:ext>
            </a:extLst>
          </p:cNvPr>
          <p:cNvSpPr txBox="1"/>
          <p:nvPr/>
        </p:nvSpPr>
        <p:spPr>
          <a:xfrm>
            <a:off x="9751519" y="5447067"/>
            <a:ext cx="1711037" cy="879829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u="sng" dirty="0" smtClean="0">
                <a:solidFill>
                  <a:schemeClr val="dk1"/>
                </a:solidFill>
              </a:rPr>
              <a:t>Chargée </a:t>
            </a:r>
            <a:r>
              <a:rPr lang="fr-FR" sz="1100" b="1" u="sng" dirty="0">
                <a:solidFill>
                  <a:schemeClr val="dk1"/>
                </a:solidFill>
              </a:rPr>
              <a:t>de communication </a:t>
            </a:r>
          </a:p>
          <a:p>
            <a:pPr algn="ctr">
              <a:buSzPts val="1100"/>
            </a:pPr>
            <a:r>
              <a:rPr lang="fr-FR" sz="1100" b="1" u="sng" dirty="0">
                <a:solidFill>
                  <a:schemeClr val="dk1"/>
                </a:solidFill>
              </a:rPr>
              <a:t>et webmarketing</a:t>
            </a:r>
          </a:p>
          <a:p>
            <a:pPr algn="ctr">
              <a:buSzPts val="1100"/>
            </a:pPr>
            <a:r>
              <a:rPr lang="fr-FR" sz="1000" dirty="0">
                <a:solidFill>
                  <a:schemeClr val="dk1"/>
                </a:solidFill>
              </a:rPr>
              <a:t>Manon HICAUBERT </a:t>
            </a:r>
          </a:p>
        </p:txBody>
      </p:sp>
      <p:sp>
        <p:nvSpPr>
          <p:cNvPr id="164" name="Google Shape;55;p1">
            <a:extLst>
              <a:ext uri="{FF2B5EF4-FFF2-40B4-BE49-F238E27FC236}">
                <a16:creationId xmlns:a16="http://schemas.microsoft.com/office/drawing/2014/main" id="{5E154DB9-7BF3-1A7F-E9DF-F72319BF3721}"/>
              </a:ext>
            </a:extLst>
          </p:cNvPr>
          <p:cNvSpPr txBox="1"/>
          <p:nvPr/>
        </p:nvSpPr>
        <p:spPr>
          <a:xfrm>
            <a:off x="7807657" y="5444654"/>
            <a:ext cx="1783770" cy="152616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u="sng" dirty="0">
                <a:solidFill>
                  <a:schemeClr val="dk1"/>
                </a:solidFill>
              </a:rPr>
              <a:t>Responsable gestion financière </a:t>
            </a:r>
          </a:p>
          <a:p>
            <a:pPr algn="ctr">
              <a:buSzPts val="900"/>
            </a:pPr>
            <a:r>
              <a:rPr lang="fr-FR" sz="1000" dirty="0">
                <a:solidFill>
                  <a:schemeClr val="dk1"/>
                </a:solidFill>
              </a:rPr>
              <a:t>Fatima </a:t>
            </a:r>
            <a:r>
              <a:rPr lang="fr-FR" sz="1000" dirty="0" smtClean="0">
                <a:solidFill>
                  <a:schemeClr val="dk1"/>
                </a:solidFill>
              </a:rPr>
              <a:t>CHOUGDALI</a:t>
            </a:r>
            <a:endParaRPr lang="fr-FR" sz="900" dirty="0">
              <a:solidFill>
                <a:schemeClr val="dk1"/>
              </a:solidFill>
            </a:endParaRPr>
          </a:p>
          <a:p>
            <a:pPr algn="ctr">
              <a:buSzPts val="1100"/>
            </a:pPr>
            <a:endParaRPr lang="fr-FR" sz="900" b="1" u="sng" dirty="0">
              <a:solidFill>
                <a:schemeClr val="dk1"/>
              </a:solidFill>
            </a:endParaRPr>
          </a:p>
          <a:p>
            <a:pPr algn="ctr">
              <a:buSzPts val="1100"/>
            </a:pPr>
            <a:r>
              <a:rPr lang="fr-FR" sz="1100" b="1" u="sng" dirty="0">
                <a:solidFill>
                  <a:schemeClr val="dk1"/>
                </a:solidFill>
              </a:rPr>
              <a:t>Gestionnaire comptable </a:t>
            </a:r>
          </a:p>
          <a:p>
            <a:pPr algn="ctr">
              <a:buSzPts val="1100"/>
            </a:pPr>
            <a:r>
              <a:rPr lang="fr-FR" sz="1100" b="1" u="sng" dirty="0">
                <a:solidFill>
                  <a:schemeClr val="dk1"/>
                </a:solidFill>
              </a:rPr>
              <a:t>Référente enseignants vacataires </a:t>
            </a:r>
          </a:p>
          <a:p>
            <a:pPr algn="ctr">
              <a:buSzPts val="900"/>
            </a:pPr>
            <a:r>
              <a:rPr lang="fr-FR" sz="1000" dirty="0">
                <a:solidFill>
                  <a:schemeClr val="dk1"/>
                </a:solidFill>
              </a:rPr>
              <a:t>Samsara FERNANDES </a:t>
            </a:r>
            <a:r>
              <a:rPr lang="fr-FR" sz="1000" dirty="0" smtClean="0">
                <a:solidFill>
                  <a:schemeClr val="dk1"/>
                </a:solidFill>
              </a:rPr>
              <a:t>LOPES</a:t>
            </a:r>
            <a:endParaRPr lang="fr-FR" sz="900" dirty="0">
              <a:solidFill>
                <a:schemeClr val="dk1"/>
              </a:solidFill>
            </a:endParaRPr>
          </a:p>
        </p:txBody>
      </p:sp>
      <p:sp>
        <p:nvSpPr>
          <p:cNvPr id="163" name="Google Shape;55;p1">
            <a:extLst>
              <a:ext uri="{FF2B5EF4-FFF2-40B4-BE49-F238E27FC236}">
                <a16:creationId xmlns:a16="http://schemas.microsoft.com/office/drawing/2014/main" id="{5E154DB9-7BF3-1A7F-E9DF-F72319BF3721}"/>
              </a:ext>
            </a:extLst>
          </p:cNvPr>
          <p:cNvSpPr txBox="1"/>
          <p:nvPr/>
        </p:nvSpPr>
        <p:spPr>
          <a:xfrm>
            <a:off x="5572454" y="5446311"/>
            <a:ext cx="2083075" cy="695163"/>
          </a:xfrm>
          <a:prstGeom prst="rect">
            <a:avLst/>
          </a:prstGeom>
          <a:solidFill>
            <a:schemeClr val="bg1"/>
          </a:solidFill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u="sng" dirty="0">
                <a:solidFill>
                  <a:schemeClr val="dk1"/>
                </a:solidFill>
              </a:rPr>
              <a:t>Accompagnatrices VAE</a:t>
            </a:r>
          </a:p>
          <a:p>
            <a:pPr lvl="0" algn="ctr">
              <a:buSzPts val="900"/>
            </a:pPr>
            <a:r>
              <a:rPr lang="fr-FR" sz="1000" dirty="0" smtClean="0">
                <a:solidFill>
                  <a:schemeClr val="dk1"/>
                </a:solidFill>
              </a:rPr>
              <a:t>Clara BERTRAND</a:t>
            </a:r>
            <a:endParaRPr lang="fr-FR" sz="900" dirty="0">
              <a:solidFill>
                <a:schemeClr val="dk1"/>
              </a:solidFill>
            </a:endParaRPr>
          </a:p>
          <a:p>
            <a:pPr lvl="0" algn="ctr">
              <a:buSzPts val="900"/>
            </a:pPr>
            <a:r>
              <a:rPr lang="fr-FR" sz="1000" dirty="0">
                <a:solidFill>
                  <a:schemeClr val="dk1"/>
                </a:solidFill>
              </a:rPr>
              <a:t>Caroline </a:t>
            </a:r>
            <a:r>
              <a:rPr lang="fr-FR" sz="1000" dirty="0" smtClean="0">
                <a:solidFill>
                  <a:schemeClr val="dk1"/>
                </a:solidFill>
              </a:rPr>
              <a:t>CAPELLI</a:t>
            </a:r>
            <a:endParaRPr lang="fr-FR" sz="900" dirty="0">
              <a:solidFill>
                <a:schemeClr val="dk1"/>
              </a:solidFill>
            </a:endParaRPr>
          </a:p>
        </p:txBody>
      </p:sp>
      <p:sp>
        <p:nvSpPr>
          <p:cNvPr id="162" name="Google Shape;55;p1">
            <a:extLst>
              <a:ext uri="{FF2B5EF4-FFF2-40B4-BE49-F238E27FC236}">
                <a16:creationId xmlns:a16="http://schemas.microsoft.com/office/drawing/2014/main" id="{5E154DB9-7BF3-1A7F-E9DF-F72319BF3721}"/>
              </a:ext>
            </a:extLst>
          </p:cNvPr>
          <p:cNvSpPr txBox="1"/>
          <p:nvPr/>
        </p:nvSpPr>
        <p:spPr>
          <a:xfrm>
            <a:off x="3313697" y="5447629"/>
            <a:ext cx="2091222" cy="2726488"/>
          </a:xfrm>
          <a:prstGeom prst="rect">
            <a:avLst/>
          </a:prstGeom>
          <a:solidFill>
            <a:schemeClr val="bg1"/>
          </a:solidFill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100" b="1" u="sng" dirty="0">
                <a:solidFill>
                  <a:schemeClr val="tx1"/>
                </a:solidFill>
              </a:rPr>
              <a:t>Chargé de la coordination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100" b="1" u="sng" dirty="0">
                <a:solidFill>
                  <a:schemeClr val="tx1"/>
                </a:solidFill>
              </a:rPr>
              <a:t>des certifications professionnelles</a:t>
            </a:r>
          </a:p>
          <a:p>
            <a:pPr algn="ctr" eaLnBrk="1" hangingPunct="1">
              <a:buSzPts val="900"/>
            </a:pPr>
            <a:r>
              <a:rPr lang="is-IS" altLang="fr-FR" sz="1000" dirty="0">
                <a:solidFill>
                  <a:schemeClr val="dk1"/>
                </a:solidFill>
              </a:rPr>
              <a:t>Fabien </a:t>
            </a:r>
            <a:r>
              <a:rPr lang="is-IS" altLang="fr-FR" sz="1000" dirty="0" smtClean="0">
                <a:solidFill>
                  <a:schemeClr val="dk1"/>
                </a:solidFill>
              </a:rPr>
              <a:t>AUSTRUY</a:t>
            </a:r>
          </a:p>
          <a:p>
            <a:pPr algn="ctr" eaLnBrk="1" hangingPunct="1">
              <a:buSzPts val="900"/>
            </a:pPr>
            <a:endParaRPr lang="is-IS" altLang="fr-FR" sz="800" dirty="0">
              <a:solidFill>
                <a:schemeClr val="dk1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</a:pPr>
            <a:r>
              <a:rPr lang="fr-FR" sz="1100" b="1" u="sng" dirty="0" smtClean="0">
                <a:solidFill>
                  <a:schemeClr val="tx1"/>
                </a:solidFill>
              </a:rPr>
              <a:t>Chargé </a:t>
            </a:r>
            <a:r>
              <a:rPr lang="fr-FR" sz="1100" b="1" u="sng" dirty="0">
                <a:solidFill>
                  <a:schemeClr val="tx1"/>
                </a:solidFill>
              </a:rPr>
              <a:t>des dispositifs conventionnels de </a:t>
            </a:r>
            <a:r>
              <a:rPr lang="fr-FR" sz="1100" b="1" u="sng" dirty="0" smtClean="0">
                <a:solidFill>
                  <a:schemeClr val="tx1"/>
                </a:solidFill>
              </a:rPr>
              <a:t>formation </a:t>
            </a:r>
            <a:r>
              <a:rPr lang="fr-FR" sz="1100" b="1" u="sng" dirty="0">
                <a:solidFill>
                  <a:schemeClr val="tx1"/>
                </a:solidFill>
              </a:rPr>
              <a:t>professionnelle</a:t>
            </a:r>
          </a:p>
          <a:p>
            <a:pPr algn="ctr" eaLnBrk="1" hangingPunct="1">
              <a:spcBef>
                <a:spcPct val="0"/>
              </a:spcBef>
              <a:buClrTx/>
            </a:pPr>
            <a:r>
              <a:rPr lang="is-IS" altLang="fr-FR" sz="1000" dirty="0" smtClean="0">
                <a:solidFill>
                  <a:schemeClr val="dk1"/>
                </a:solidFill>
              </a:rPr>
              <a:t>Marvin VANHULLE</a:t>
            </a:r>
          </a:p>
          <a:p>
            <a:pPr algn="ctr" eaLnBrk="1" hangingPunct="1">
              <a:spcBef>
                <a:spcPct val="0"/>
              </a:spcBef>
              <a:buClrTx/>
            </a:pPr>
            <a:endParaRPr lang="is-IS" altLang="fr-FR" sz="800" dirty="0">
              <a:solidFill>
                <a:schemeClr val="dk1"/>
              </a:solidFill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FR" altLang="fr-FR" sz="1100" b="1" u="sng" dirty="0">
                <a:solidFill>
                  <a:schemeClr val="tx1"/>
                </a:solidFill>
              </a:rPr>
              <a:t>Ingénieures de formation</a:t>
            </a:r>
          </a:p>
          <a:p>
            <a:pPr algn="ctr" eaLnBrk="1" hangingPunct="1">
              <a:buSzPts val="900"/>
            </a:pPr>
            <a:r>
              <a:rPr lang="fr-FR" altLang="fr-FR" sz="1000" dirty="0" smtClean="0">
                <a:solidFill>
                  <a:schemeClr val="dk1"/>
                </a:solidFill>
              </a:rPr>
              <a:t>Léa ALLOUCHE</a:t>
            </a:r>
            <a:endParaRPr lang="fr-FR" altLang="fr-FR" sz="900" dirty="0">
              <a:solidFill>
                <a:schemeClr val="dk1"/>
              </a:solidFill>
            </a:endParaRPr>
          </a:p>
          <a:p>
            <a:pPr algn="ctr" eaLnBrk="1" hangingPunct="1">
              <a:buSzPts val="900"/>
            </a:pPr>
            <a:r>
              <a:rPr lang="fr-FR" altLang="fr-FR" sz="1000" dirty="0">
                <a:solidFill>
                  <a:schemeClr val="dk1"/>
                </a:solidFill>
              </a:rPr>
              <a:t>Magali </a:t>
            </a:r>
            <a:r>
              <a:rPr lang="fr-FR" altLang="fr-FR" sz="1000" dirty="0" smtClean="0">
                <a:solidFill>
                  <a:schemeClr val="dk1"/>
                </a:solidFill>
              </a:rPr>
              <a:t>JOLLANT</a:t>
            </a:r>
            <a:endParaRPr lang="fr-FR" altLang="fr-FR" sz="900" dirty="0">
              <a:solidFill>
                <a:schemeClr val="dk1"/>
              </a:solidFill>
            </a:endParaRPr>
          </a:p>
          <a:p>
            <a:pPr algn="ctr" eaLnBrk="1" hangingPunct="1">
              <a:buSzPts val="900"/>
            </a:pPr>
            <a:r>
              <a:rPr lang="fr-FR" altLang="fr-FR" sz="1000" dirty="0">
                <a:solidFill>
                  <a:schemeClr val="dk1"/>
                </a:solidFill>
              </a:rPr>
              <a:t>Sarah </a:t>
            </a:r>
            <a:r>
              <a:rPr lang="fr-FR" altLang="fr-FR" sz="1000" dirty="0" smtClean="0">
                <a:solidFill>
                  <a:schemeClr val="dk1"/>
                </a:solidFill>
              </a:rPr>
              <a:t>JOUIN</a:t>
            </a:r>
            <a:endParaRPr lang="is-IS" altLang="fr-FR" sz="900" dirty="0">
              <a:solidFill>
                <a:schemeClr val="dk1"/>
              </a:solidFill>
            </a:endParaRPr>
          </a:p>
          <a:p>
            <a:pPr algn="ctr" eaLnBrk="1" hangingPunct="1">
              <a:buSzPts val="900"/>
            </a:pPr>
            <a:r>
              <a:rPr lang="fr-FR" altLang="fr-FR" sz="1000" dirty="0">
                <a:solidFill>
                  <a:schemeClr val="dk1"/>
                </a:solidFill>
              </a:rPr>
              <a:t>Nanka </a:t>
            </a:r>
            <a:r>
              <a:rPr lang="fr-FR" altLang="fr-FR" sz="1000" dirty="0" smtClean="0">
                <a:solidFill>
                  <a:schemeClr val="dk1"/>
                </a:solidFill>
              </a:rPr>
              <a:t>STOYANOV</a:t>
            </a:r>
            <a:endParaRPr lang="is-IS" altLang="fr-FR" sz="900" dirty="0">
              <a:solidFill>
                <a:schemeClr val="dk1"/>
              </a:solidFill>
            </a:endParaRPr>
          </a:p>
          <a:p>
            <a:pPr algn="ctr" eaLnBrk="1" hangingPunct="1">
              <a:buSzPts val="900"/>
            </a:pPr>
            <a:r>
              <a:rPr lang="fr-FR" altLang="fr-FR" sz="1000" dirty="0">
                <a:solidFill>
                  <a:schemeClr val="dk1"/>
                </a:solidFill>
              </a:rPr>
              <a:t>Virginie VITRAT</a:t>
            </a:r>
            <a:endParaRPr lang="is-IS" altLang="fr-FR" sz="1000" dirty="0">
              <a:solidFill>
                <a:schemeClr val="dk1"/>
              </a:solidFill>
            </a:endParaRPr>
          </a:p>
        </p:txBody>
      </p:sp>
      <p:sp>
        <p:nvSpPr>
          <p:cNvPr id="70" name="Google Shape;69;p1">
            <a:extLst>
              <a:ext uri="{FF2B5EF4-FFF2-40B4-BE49-F238E27FC236}">
                <a16:creationId xmlns:a16="http://schemas.microsoft.com/office/drawing/2014/main" id="{C140BBB7-BA03-5162-1A81-5694BB8C13E5}"/>
              </a:ext>
            </a:extLst>
          </p:cNvPr>
          <p:cNvSpPr txBox="1"/>
          <p:nvPr/>
        </p:nvSpPr>
        <p:spPr>
          <a:xfrm>
            <a:off x="1130287" y="5444654"/>
            <a:ext cx="2031282" cy="2988098"/>
          </a:xfrm>
          <a:prstGeom prst="rect">
            <a:avLst/>
          </a:prstGeom>
          <a:solidFill>
            <a:schemeClr val="bg1"/>
          </a:solidFill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lvl="0" algn="ctr">
              <a:spcBef>
                <a:spcPct val="0"/>
              </a:spcBef>
              <a:buClrTx/>
              <a:buSzPts val="900"/>
            </a:pPr>
            <a:r>
              <a:rPr lang="fr-FR" sz="1100" b="1" u="sng" dirty="0" smtClean="0">
                <a:solidFill>
                  <a:schemeClr val="tx1"/>
                </a:solidFill>
              </a:rPr>
              <a:t>Coordinatrice</a:t>
            </a:r>
          </a:p>
          <a:p>
            <a:pPr lvl="0" algn="ctr">
              <a:spcBef>
                <a:spcPct val="0"/>
              </a:spcBef>
              <a:buClrTx/>
              <a:buSzPts val="900"/>
            </a:pPr>
            <a:r>
              <a:rPr lang="fr-FR" sz="1100" b="1" u="sng" dirty="0" smtClean="0">
                <a:solidFill>
                  <a:schemeClr val="tx1"/>
                </a:solidFill>
              </a:rPr>
              <a:t>des </a:t>
            </a:r>
            <a:r>
              <a:rPr lang="fr-FR" sz="1100" b="1" u="sng" dirty="0">
                <a:solidFill>
                  <a:schemeClr val="tx1"/>
                </a:solidFill>
              </a:rPr>
              <a:t>assistants de formation</a:t>
            </a:r>
            <a:endParaRPr sz="1100" b="1" u="sng" dirty="0">
              <a:solidFill>
                <a:schemeClr val="tx1"/>
              </a:solidFill>
            </a:endParaRPr>
          </a:p>
          <a:p>
            <a:pPr marL="0" lvl="0" indent="0" algn="ctr">
              <a:buSzPts val="900"/>
              <a:buFont typeface="Arial"/>
              <a:buNone/>
            </a:pPr>
            <a:r>
              <a:rPr lang="fr-FR" sz="1000" b="0" i="0" u="none" strike="noStrike" cap="none" dirty="0">
                <a:solidFill>
                  <a:schemeClr val="dk1"/>
                </a:solidFill>
                <a:sym typeface="Arial"/>
              </a:rPr>
              <a:t>Corinne </a:t>
            </a:r>
            <a:r>
              <a:rPr lang="fr-FR" sz="1000" b="0" i="0" u="none" strike="noStrike" cap="none" dirty="0" smtClean="0">
                <a:solidFill>
                  <a:schemeClr val="dk1"/>
                </a:solidFill>
                <a:sym typeface="Arial"/>
              </a:rPr>
              <a:t>DESSONS</a:t>
            </a:r>
          </a:p>
          <a:p>
            <a:pPr marL="0" lvl="0" indent="0" algn="ctr">
              <a:buSzPts val="900"/>
              <a:buFont typeface="Arial"/>
              <a:buNone/>
            </a:pPr>
            <a:endParaRPr lang="fr-FR" sz="800" dirty="0">
              <a:solidFill>
                <a:schemeClr val="dk1"/>
              </a:solidFill>
            </a:endParaRPr>
          </a:p>
          <a:p>
            <a:pPr marL="0" lvl="0" indent="0" algn="ctr">
              <a:buSzPts val="900"/>
              <a:buFont typeface="Arial"/>
              <a:buNone/>
            </a:pPr>
            <a:r>
              <a:rPr lang="fr-FR" sz="1100" b="1" u="sng" dirty="0" smtClean="0">
                <a:solidFill>
                  <a:schemeClr val="dk1"/>
                </a:solidFill>
              </a:rPr>
              <a:t>Assistants </a:t>
            </a:r>
            <a:r>
              <a:rPr lang="fr-FR" sz="1100" b="1" u="sng" dirty="0">
                <a:solidFill>
                  <a:schemeClr val="dk1"/>
                </a:solidFill>
              </a:rPr>
              <a:t>de formation</a:t>
            </a:r>
            <a:endParaRPr sz="1100" b="0" i="0" u="sng" strike="noStrike" cap="none" dirty="0">
              <a:solidFill>
                <a:srgbClr val="000000"/>
              </a:solidFill>
              <a:sym typeface="Arial"/>
            </a:endParaRPr>
          </a:p>
          <a:p>
            <a:pPr lvl="0" algn="ctr">
              <a:buSzPts val="900"/>
            </a:pPr>
            <a:r>
              <a:rPr lang="fr-FR" sz="1000" dirty="0" err="1" smtClean="0">
                <a:solidFill>
                  <a:schemeClr val="dk1"/>
                </a:solidFill>
              </a:rPr>
              <a:t>Céléna</a:t>
            </a:r>
            <a:r>
              <a:rPr lang="fr-FR" sz="1000" dirty="0" smtClean="0">
                <a:solidFill>
                  <a:schemeClr val="dk1"/>
                </a:solidFill>
              </a:rPr>
              <a:t> CAROLE</a:t>
            </a:r>
          </a:p>
          <a:p>
            <a:pPr lvl="0" algn="ctr">
              <a:buSzPts val="900"/>
            </a:pPr>
            <a:r>
              <a:rPr lang="fr-FR" sz="1000" dirty="0" smtClean="0">
                <a:solidFill>
                  <a:schemeClr val="dk1"/>
                </a:solidFill>
              </a:rPr>
              <a:t>Quentin </a:t>
            </a:r>
            <a:r>
              <a:rPr lang="fr-FR" sz="1000" dirty="0">
                <a:solidFill>
                  <a:schemeClr val="dk1"/>
                </a:solidFill>
              </a:rPr>
              <a:t>CHALAS </a:t>
            </a:r>
            <a:endParaRPr lang="fr-FR" sz="1000" dirty="0" smtClean="0">
              <a:solidFill>
                <a:schemeClr val="dk1"/>
              </a:solidFill>
            </a:endParaRPr>
          </a:p>
          <a:p>
            <a:pPr lvl="0" algn="ctr">
              <a:buSzPts val="900"/>
            </a:pPr>
            <a:r>
              <a:rPr lang="fr-FR" sz="1000" dirty="0" smtClean="0">
                <a:solidFill>
                  <a:schemeClr val="dk1"/>
                </a:solidFill>
              </a:rPr>
              <a:t>Alexis </a:t>
            </a:r>
            <a:r>
              <a:rPr lang="fr-FR" sz="1000" dirty="0" smtClean="0">
                <a:solidFill>
                  <a:schemeClr val="dk1"/>
                </a:solidFill>
              </a:rPr>
              <a:t>DEBAETS</a:t>
            </a:r>
          </a:p>
          <a:p>
            <a:pPr lvl="0" algn="ctr">
              <a:buSzPts val="900"/>
            </a:pPr>
            <a:r>
              <a:rPr lang="fr-FR" sz="1000" dirty="0" smtClean="0">
                <a:solidFill>
                  <a:schemeClr val="dk1"/>
                </a:solidFill>
              </a:rPr>
              <a:t>Bruno FERREIRA</a:t>
            </a:r>
            <a:endParaRPr lang="fr-FR" sz="1000" dirty="0" smtClean="0">
              <a:solidFill>
                <a:schemeClr val="dk1"/>
              </a:solidFill>
            </a:endParaRPr>
          </a:p>
          <a:p>
            <a:pPr lvl="0" algn="ctr">
              <a:buSzPts val="900"/>
            </a:pPr>
            <a:r>
              <a:rPr lang="fr-FR" sz="1000" dirty="0">
                <a:solidFill>
                  <a:schemeClr val="dk1"/>
                </a:solidFill>
              </a:rPr>
              <a:t>A</a:t>
            </a:r>
            <a:r>
              <a:rPr lang="fr-FR" sz="1000" dirty="0" smtClean="0">
                <a:solidFill>
                  <a:schemeClr val="dk1"/>
                </a:solidFill>
              </a:rPr>
              <a:t>urélie GRACIA</a:t>
            </a:r>
            <a:endParaRPr lang="fr-FR" sz="900" dirty="0">
              <a:solidFill>
                <a:schemeClr val="dk1"/>
              </a:solidFill>
            </a:endParaRPr>
          </a:p>
          <a:p>
            <a:pPr lvl="0" algn="ctr">
              <a:buSzPts val="900"/>
            </a:pPr>
            <a:r>
              <a:rPr lang="fr-FR" sz="1000" dirty="0">
                <a:solidFill>
                  <a:schemeClr val="dk1"/>
                </a:solidFill>
              </a:rPr>
              <a:t>Manuela </a:t>
            </a:r>
            <a:r>
              <a:rPr lang="fr-FR" sz="1000" dirty="0" smtClean="0">
                <a:solidFill>
                  <a:schemeClr val="dk1"/>
                </a:solidFill>
              </a:rPr>
              <a:t>HENNION</a:t>
            </a:r>
            <a:endParaRPr lang="fr-FR" sz="900" dirty="0">
              <a:solidFill>
                <a:schemeClr val="dk1"/>
              </a:solidFill>
            </a:endParaRPr>
          </a:p>
          <a:p>
            <a:pPr lvl="0" algn="ctr">
              <a:buSzPts val="900"/>
            </a:pPr>
            <a:r>
              <a:rPr lang="fr-FR" sz="1000" dirty="0">
                <a:solidFill>
                  <a:schemeClr val="dk1"/>
                </a:solidFill>
              </a:rPr>
              <a:t> Najiba KHELIFI </a:t>
            </a:r>
            <a:r>
              <a:rPr lang="fr-FR" sz="1000" dirty="0" smtClean="0">
                <a:solidFill>
                  <a:schemeClr val="dk1"/>
                </a:solidFill>
              </a:rPr>
              <a:t>OTMANE</a:t>
            </a:r>
            <a:endParaRPr lang="fr-FR" sz="900" dirty="0">
              <a:solidFill>
                <a:schemeClr val="dk1"/>
              </a:solidFill>
            </a:endParaRPr>
          </a:p>
          <a:p>
            <a:pPr lvl="0" algn="ctr">
              <a:buSzPts val="900"/>
            </a:pPr>
            <a:r>
              <a:rPr lang="fr-FR" sz="1000" dirty="0">
                <a:solidFill>
                  <a:schemeClr val="dk1"/>
                </a:solidFill>
              </a:rPr>
              <a:t>Jean-Philippe </a:t>
            </a:r>
            <a:r>
              <a:rPr lang="fr-FR" sz="1000" dirty="0" smtClean="0">
                <a:solidFill>
                  <a:schemeClr val="dk1"/>
                </a:solidFill>
              </a:rPr>
              <a:t>PAQUET</a:t>
            </a:r>
            <a:endParaRPr lang="fr-FR" sz="900" dirty="0">
              <a:solidFill>
                <a:schemeClr val="dk1"/>
              </a:solidFill>
            </a:endParaRPr>
          </a:p>
          <a:p>
            <a:pPr lvl="0" algn="ctr">
              <a:buSzPts val="900"/>
            </a:pPr>
            <a:r>
              <a:rPr lang="fr-FR" sz="1000" dirty="0">
                <a:solidFill>
                  <a:schemeClr val="dk1"/>
                </a:solidFill>
              </a:rPr>
              <a:t>Sophie </a:t>
            </a:r>
            <a:r>
              <a:rPr lang="fr-FR" sz="1000" dirty="0" smtClean="0">
                <a:solidFill>
                  <a:schemeClr val="dk1"/>
                </a:solidFill>
              </a:rPr>
              <a:t>PILLEGAND</a:t>
            </a:r>
            <a:endParaRPr lang="fr-FR" sz="900" dirty="0">
              <a:solidFill>
                <a:schemeClr val="dk1"/>
              </a:solidFill>
            </a:endParaRPr>
          </a:p>
          <a:p>
            <a:pPr algn="ctr">
              <a:buSzPts val="900"/>
            </a:pPr>
            <a:r>
              <a:rPr lang="fr-FR" sz="1000" dirty="0">
                <a:solidFill>
                  <a:schemeClr val="dk1"/>
                </a:solidFill>
              </a:rPr>
              <a:t>Jérémie </a:t>
            </a:r>
            <a:r>
              <a:rPr lang="fr-FR" sz="1000" dirty="0" smtClean="0">
                <a:solidFill>
                  <a:schemeClr val="dk1"/>
                </a:solidFill>
              </a:rPr>
              <a:t>SARRAGOZI</a:t>
            </a:r>
          </a:p>
          <a:p>
            <a:pPr algn="ctr">
              <a:buSzPts val="900"/>
            </a:pPr>
            <a:endParaRPr lang="fr-FR" sz="800" b="1" u="sng" dirty="0">
              <a:solidFill>
                <a:schemeClr val="dk1"/>
              </a:solidFill>
            </a:endParaRPr>
          </a:p>
          <a:p>
            <a:pPr algn="ctr">
              <a:buSzPts val="900"/>
            </a:pPr>
            <a:r>
              <a:rPr lang="fr-FR" sz="1100" b="1" u="sng" dirty="0" smtClean="0">
                <a:solidFill>
                  <a:schemeClr val="dk1"/>
                </a:solidFill>
              </a:rPr>
              <a:t>Chargé du DAEU</a:t>
            </a:r>
            <a:endParaRPr lang="fr-FR" sz="1100" u="sng" dirty="0"/>
          </a:p>
          <a:p>
            <a:pPr lvl="0" algn="ctr">
              <a:buSzPts val="900"/>
            </a:pPr>
            <a:r>
              <a:rPr lang="fr-FR" sz="1000" dirty="0" smtClean="0">
                <a:solidFill>
                  <a:schemeClr val="dk1"/>
                </a:solidFill>
              </a:rPr>
              <a:t>Arzou VASRAM</a:t>
            </a:r>
            <a:endParaRPr lang="fr-FR" sz="900" dirty="0">
              <a:solidFill>
                <a:schemeClr val="dk1"/>
              </a:solidFill>
            </a:endParaRPr>
          </a:p>
        </p:txBody>
      </p:sp>
      <p:cxnSp>
        <p:nvCxnSpPr>
          <p:cNvPr id="80" name="Connecteur droit avec flèche 79"/>
          <p:cNvCxnSpPr/>
          <p:nvPr/>
        </p:nvCxnSpPr>
        <p:spPr>
          <a:xfrm flipH="1" flipV="1">
            <a:off x="4186066" y="3209003"/>
            <a:ext cx="2113590" cy="141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/>
          <p:nvPr/>
        </p:nvCxnSpPr>
        <p:spPr>
          <a:xfrm>
            <a:off x="6303032" y="3424570"/>
            <a:ext cx="2128926" cy="38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Google Shape;47;p1">
            <a:extLst>
              <a:ext uri="{FF2B5EF4-FFF2-40B4-BE49-F238E27FC236}">
                <a16:creationId xmlns:a16="http://schemas.microsoft.com/office/drawing/2014/main" id="{89CBB81F-B26B-CEB4-E960-2C84A1BF1FF7}"/>
              </a:ext>
            </a:extLst>
          </p:cNvPr>
          <p:cNvSpPr txBox="1"/>
          <p:nvPr/>
        </p:nvSpPr>
        <p:spPr>
          <a:xfrm>
            <a:off x="8431958" y="1316055"/>
            <a:ext cx="3030600" cy="772107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lvl="0" algn="ctr">
              <a:buSzPts val="1200"/>
            </a:pPr>
            <a:r>
              <a:rPr lang="fr-FR" sz="1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Vice-président </a:t>
            </a:r>
          </a:p>
          <a:p>
            <a:pPr lvl="0" algn="ctr">
              <a:buSzPts val="1200"/>
            </a:pPr>
            <a:r>
              <a:rPr lang="fr-FR" sz="1200" b="1" dirty="0">
                <a:solidFill>
                  <a:schemeClr val="dk1"/>
                </a:solidFill>
              </a:rPr>
              <a:t>Formation Continue &amp; Alternance  </a:t>
            </a:r>
          </a:p>
          <a:p>
            <a:pPr lvl="0" algn="ctr">
              <a:buSzPts val="1200"/>
            </a:pPr>
            <a:r>
              <a:rPr lang="fr-FR" sz="1100" dirty="0">
                <a:solidFill>
                  <a:schemeClr val="dk1"/>
                </a:solidFill>
              </a:rPr>
              <a:t>Laurent GALLIMARD</a:t>
            </a:r>
          </a:p>
        </p:txBody>
      </p:sp>
      <p:cxnSp>
        <p:nvCxnSpPr>
          <p:cNvPr id="101" name="Connecteur droit avec flèche 100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2113252" y="9158288"/>
            <a:ext cx="3537" cy="25631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9361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UPN-organigramme">
      <a:dk1>
        <a:srgbClr val="000000"/>
      </a:dk1>
      <a:lt1>
        <a:srgbClr val="FFFFFF"/>
      </a:lt1>
      <a:dk2>
        <a:srgbClr val="5E5D5D"/>
      </a:dk2>
      <a:lt2>
        <a:srgbClr val="FFFFFF"/>
      </a:lt2>
      <a:accent1>
        <a:srgbClr val="C30730"/>
      </a:accent1>
      <a:accent2>
        <a:srgbClr val="D57C1B"/>
      </a:accent2>
      <a:accent3>
        <a:srgbClr val="FF7CA6"/>
      </a:accent3>
      <a:accent4>
        <a:srgbClr val="C30730"/>
      </a:accent4>
      <a:accent5>
        <a:srgbClr val="D57C1B"/>
      </a:accent5>
      <a:accent6>
        <a:srgbClr val="FF7CA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179</Words>
  <Application>Microsoft Office PowerPoint</Application>
  <PresentationFormat>A3 (297 x 420 mm)</PresentationFormat>
  <Paragraphs>74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Université Paris Nanterre</dc:creator>
  <cp:lastModifiedBy>Padovani Patricia</cp:lastModifiedBy>
  <cp:revision>64</cp:revision>
  <cp:lastPrinted>2024-07-04T11:40:12Z</cp:lastPrinted>
  <dcterms:created xsi:type="dcterms:W3CDTF">2024-02-27T13:56:44Z</dcterms:created>
  <dcterms:modified xsi:type="dcterms:W3CDTF">2025-11-06T09:41:32Z</dcterms:modified>
</cp:coreProperties>
</file>